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93" r:id="rId3"/>
    <p:sldId id="300" r:id="rId4"/>
    <p:sldId id="256" r:id="rId5"/>
    <p:sldId id="287" r:id="rId6"/>
    <p:sldId id="259" r:id="rId7"/>
    <p:sldId id="260" r:id="rId8"/>
    <p:sldId id="280" r:id="rId9"/>
    <p:sldId id="265" r:id="rId10"/>
    <p:sldId id="279" r:id="rId11"/>
    <p:sldId id="266" r:id="rId12"/>
    <p:sldId id="267" r:id="rId13"/>
    <p:sldId id="292" r:id="rId14"/>
    <p:sldId id="290" r:id="rId15"/>
    <p:sldId id="284" r:id="rId16"/>
    <p:sldId id="298" r:id="rId17"/>
    <p:sldId id="295" r:id="rId18"/>
    <p:sldId id="299" r:id="rId19"/>
    <p:sldId id="278" r:id="rId20"/>
    <p:sldId id="281" r:id="rId21"/>
    <p:sldId id="297" r:id="rId22"/>
    <p:sldId id="282" r:id="rId23"/>
    <p:sldId id="277" r:id="rId24"/>
    <p:sldId id="269" r:id="rId25"/>
    <p:sldId id="274" r:id="rId26"/>
    <p:sldId id="261" r:id="rId27"/>
    <p:sldId id="283" r:id="rId28"/>
    <p:sldId id="262" r:id="rId29"/>
    <p:sldId id="263" r:id="rId30"/>
    <p:sldId id="271" r:id="rId31"/>
    <p:sldId id="272" r:id="rId32"/>
    <p:sldId id="264" r:id="rId33"/>
    <p:sldId id="268" r:id="rId34"/>
    <p:sldId id="285" r:id="rId35"/>
    <p:sldId id="296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173" autoAdjust="0"/>
  </p:normalViewPr>
  <p:slideViewPr>
    <p:cSldViewPr snapToGrid="0">
      <p:cViewPr varScale="1">
        <p:scale>
          <a:sx n="105" d="100"/>
          <a:sy n="10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8214-4C3A-4F7B-AC75-6EECB55492B6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D5576-C9DC-4ECA-9959-1B5720D376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9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lab…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rental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in </a:t>
            </a:r>
            <a:r>
              <a:rPr lang="de-DE" dirty="0" err="1"/>
              <a:t>berlin</a:t>
            </a:r>
            <a:r>
              <a:rPr lang="de-DE" dirty="0"/>
              <a:t> and </a:t>
            </a:r>
            <a:r>
              <a:rPr lang="de-DE" dirty="0" err="1"/>
              <a:t>germany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3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MLP Regressor (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neural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network)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with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an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acuracy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79%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The Random Forest Regressor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on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predicting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price_class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I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calculated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avg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Distance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from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target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to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value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effectLst/>
                <a:latin typeface="Congenial Black" panose="020B0604020202020204" pitchFamily="2" charset="0"/>
              </a:rPr>
              <a:t>The housing market remains tense in Germany. Analyzing data can help people make the right decisions.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78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fall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priceclass</a:t>
            </a:r>
            <a:r>
              <a:rPr lang="de-DE" dirty="0"/>
              <a:t>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Finding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avordebel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apartment is very hard here in Germany like you can see in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gravic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graphic includes the eight German cities in which rents rose the most between 2009 and 2019.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development of gross wages and salaries is included for comparison.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see that the rent prices increase most in berlin by 104 % in 10 years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 I want to have an overview of what is going on…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5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 created 11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1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calculate the price per square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metre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combined these two columns and then created price classes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dataet</a:t>
            </a:r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8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 40% of the data came from north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rhine-westphalia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and saxony. the remaining 60% are data from the other federal states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08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price per square meter is highest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hamburg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followed by berlin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bavaria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3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rents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340 and 800 </a:t>
            </a:r>
            <a:r>
              <a:rPr lang="de-DE" dirty="0" err="1"/>
              <a:t>euro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63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living area spans between 54 and 87m²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5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apartments in the dataset were built between 1950 and 1996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4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DCF7-0726-BF52-919C-4D071582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A7B1E-483F-B508-526B-2321CB02C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56A66-5BD0-ACCE-26ED-4603C0A8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67529-754B-7B48-CD81-0BB87F63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4B70D-6D20-D380-CAB4-7B140285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0011B-DD85-F6C9-2CA5-5B7B1BC0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BED2A-C0F5-5660-4F55-96005F85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8D9CBD-3DDF-1CDF-E1D4-BA36E70A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802B7-5A34-1BBD-7F7E-0125E757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9E306-B972-5F11-BEC3-A198D37F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0D90C0-08E6-7664-4155-387BA4542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3D0680-E41F-BD1C-2312-E442B7D72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7D256-1AD3-E576-263D-4C37CCF3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33732-6E1A-00F9-814A-73CE5443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FAF21-149E-20AA-0B1D-87B360C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86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F4171-7F59-F4B4-4E8C-85B37456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E5580-32A1-2D62-162A-3037F077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F36A0-8BEF-F813-5878-BDE35A4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B8853-B0F7-FE76-AD62-79F6272A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CAE0D3-5BCB-9DE1-73B2-72193C5A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2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B8225-361C-C5D2-6871-A493B20D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82C43-2721-03DB-2EB5-FEB4EEC3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A6A30-8D47-4595-6B5E-BDE37880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F8DE-C8E7-16F6-873B-B2F36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9CE8C-2554-8BA1-431C-555D6FE4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7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C691-AA46-4A37-01BF-80095DD0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F00B1-E1EB-86E8-9055-41CFFA78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51C75-9140-A474-79B9-7960245D0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40F94-74B2-C5B6-6759-3591E035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C4234F-48CE-EA7C-530A-6CB51E57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FB7463-E241-82DB-D40D-E62F950D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51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9B67-B6B1-65D5-E096-45A3B83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3D6CC5-D78A-E68A-6CF2-F90C9AB7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BB0AB0-5600-EFCA-DAFB-8436E259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5A88B9-2EC8-0895-C8B9-FC76999D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EC5EB-0219-DD96-A3D3-ABF55FC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D66BDE-BBB7-95EE-8F79-64610A48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64301-9A26-4648-AB1F-FB538BF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836292-3C44-841B-FAAB-73F06167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F7A2C-2FBB-6455-8545-1ABC928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66BDDB-CB3A-9F91-248D-B56F7E4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A79747-21CD-31F0-17CD-0934EBED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C9730-7B9B-89FC-BBEF-E23E14D1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4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7A2B4F-BE81-9F36-6558-AC8E3F2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632D05-0083-7116-D7AD-BB4FAEC8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20EDC-AB46-F76D-4BDA-A7538C50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45CA0-2A12-B4B7-7B7C-AB9F9444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A6E1A2-F14B-CFA0-7969-CABC3C94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CCE4D9-480B-3B45-8BFF-6CFF8BF34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09122E-855A-EA13-A3B0-B3CE9AC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4EC580-71D7-6A3D-61E0-1345ABEF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ADC92-B4BF-A991-A5D0-10539F3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6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B5AC3-E809-D02B-A2A3-18BE6D4F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05091-FEBE-F4B8-5534-2B1FB0C9A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CA0477-A895-8AE1-BDD2-8C5E3F39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1F422-4F6F-3356-C1C5-EFE244E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423CBF-473D-94D8-B15E-B8A0AC5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46589D-C2C3-E53B-4C71-01A8FEDC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38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444A0C-C522-22F4-4B64-7233807C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BC788-3B60-DB79-0599-990014ECF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0FFFC-813C-32DC-F0D1-E99A66237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938590-7A5C-4144-BFB7-1383B1FB2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21F2C-5045-3D94-0933-A2C3B831F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1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Nueva Std" panose="020B0503070504090203" pitchFamily="34" charset="0"/>
              </a:rPr>
              <a:t>Apartment rental offers in Germany</a:t>
            </a:r>
          </a:p>
        </p:txBody>
      </p:sp>
      <p:pic>
        <p:nvPicPr>
          <p:cNvPr id="6" name="Grafik 5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E43DCC2C-C3EF-B83F-4264-82F341F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1668232" y="237383"/>
            <a:ext cx="10169578" cy="77264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08C7F2-5965-A5AA-66E7-AE28CBA40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32" y="1875452"/>
            <a:ext cx="3400263" cy="3400263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3A753D53-842C-BA3E-F1FD-15E3B0EBE72A}"/>
              </a:ext>
            </a:extLst>
          </p:cNvPr>
          <p:cNvSpPr txBox="1">
            <a:spLocks/>
          </p:cNvSpPr>
          <p:nvPr/>
        </p:nvSpPr>
        <p:spPr>
          <a:xfrm>
            <a:off x="9390888" y="937115"/>
            <a:ext cx="2136674" cy="3502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000" dirty="0">
                <a:solidFill>
                  <a:srgbClr val="000000"/>
                </a:solidFill>
                <a:latin typeface="Nueva Std" panose="020B0503070504090203" pitchFamily="34" charset="0"/>
              </a:rPr>
              <a:t>by benned </a:t>
            </a:r>
            <a:r>
              <a:rPr lang="en-US" sz="2000" dirty="0" err="1">
                <a:solidFill>
                  <a:srgbClr val="000000"/>
                </a:solidFill>
                <a:latin typeface="Nueva Std" panose="020B0503070504090203" pitchFamily="34" charset="0"/>
              </a:rPr>
              <a:t>nedben</a:t>
            </a:r>
            <a:endParaRPr lang="en-US" sz="20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6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C76DFBE-4C63-7477-B24C-73273195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0"/>
          <a:stretch/>
        </p:blipFill>
        <p:spPr bwMode="auto">
          <a:xfrm>
            <a:off x="7389845" y="1203807"/>
            <a:ext cx="4276530" cy="50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AFB2408-0F4F-A0B5-4AA1-6C8EC4460499}"/>
              </a:ext>
            </a:extLst>
          </p:cNvPr>
          <p:cNvSpPr txBox="1">
            <a:spLocks/>
          </p:cNvSpPr>
          <p:nvPr/>
        </p:nvSpPr>
        <p:spPr>
          <a:xfrm>
            <a:off x="1524000" y="331024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40-50%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0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8ACF6D-64E5-042E-5272-A13913B1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7446"/>
            <a:ext cx="112776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8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3B1CA7-C53F-35BF-A262-F73F1B00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42CF326-9A1B-67E3-09B4-6DE762017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5"/>
          <a:stretch/>
        </p:blipFill>
        <p:spPr>
          <a:xfrm>
            <a:off x="1266824" y="959093"/>
            <a:ext cx="9820275" cy="57274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24F2705-DFE9-0AF0-843E-F76B4209575E}"/>
              </a:ext>
            </a:extLst>
          </p:cNvPr>
          <p:cNvSpPr/>
          <p:nvPr/>
        </p:nvSpPr>
        <p:spPr>
          <a:xfrm>
            <a:off x="5366037" y="3608681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2FAE29E-E4EE-8608-9FF2-08CB0DD311DC}"/>
              </a:ext>
            </a:extLst>
          </p:cNvPr>
          <p:cNvSpPr/>
          <p:nvPr/>
        </p:nvSpPr>
        <p:spPr>
          <a:xfrm>
            <a:off x="6805836" y="6305896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197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E06979-0DB0-ECB9-F783-23A9546F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540"/>
            <a:ext cx="8696325" cy="57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DE27C72-F24D-A26F-5938-1AB158AC4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2"/>
          <a:stretch/>
        </p:blipFill>
        <p:spPr>
          <a:xfrm>
            <a:off x="2744799" y="597518"/>
            <a:ext cx="6742102" cy="40623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13311D-E123-7144-9EBC-4AACCC8D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4719498"/>
            <a:ext cx="3671282" cy="21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2B1045-A16B-A7C8-0BF9-1F178174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124" y="177660"/>
            <a:ext cx="2087803" cy="4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Search App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0D3EE-1E10-55DC-5B68-E80E31AA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519237"/>
            <a:ext cx="10144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elen Dank&quot; Bilder – Durchsuchen 378,205 Archivfotos, Vektorgrafiken und  Videos | Adobe Stock">
            <a:extLst>
              <a:ext uri="{FF2B5EF4-FFF2-40B4-BE49-F238E27FC236}">
                <a16:creationId xmlns:a16="http://schemas.microsoft.com/office/drawing/2014/main" id="{784AED85-1915-34B2-6BB2-9D24DBB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38" y="861138"/>
            <a:ext cx="5135724" cy="51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4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Additional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3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sz="5400" dirty="0" err="1">
                <a:solidFill>
                  <a:srgbClr val="000000"/>
                </a:solidFill>
                <a:latin typeface="Nueva Std" panose="020B0503070504090203" pitchFamily="34" charset="0"/>
              </a:rPr>
              <a:t>Conclusion</a:t>
            </a:r>
            <a:endParaRPr lang="de-DE" sz="54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199BFE-6C08-7954-D501-37442C87CDE2}"/>
              </a:ext>
            </a:extLst>
          </p:cNvPr>
          <p:cNvSpPr txBox="1"/>
          <p:nvPr/>
        </p:nvSpPr>
        <p:spPr>
          <a:xfrm>
            <a:off x="459486" y="1030007"/>
            <a:ext cx="1068705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Many factors determine the base rent of an apartment. Many assumptions could be confirmed.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The location of the property has the greatest influence.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In addition, the following circumstances also have a influence on the base rent: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service Charge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</a:t>
            </a:r>
            <a:r>
              <a:rPr lang="en-US" sz="1600" b="0" dirty="0" err="1">
                <a:effectLst/>
                <a:latin typeface="Congenial Black" panose="020B0604020202020204" pitchFamily="2" charset="0"/>
              </a:rPr>
              <a:t>newlyConst</a:t>
            </a:r>
            <a:endParaRPr lang="en-US" sz="1600" b="0" dirty="0">
              <a:effectLst/>
              <a:latin typeface="Congenial Black" panose="020B0604020202020204" pitchFamily="2" charset="0"/>
            </a:endParaRP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balcony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cellar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picture count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year constructed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park spaces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has Kitchen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living space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lift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last refurbish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garden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type of flat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heating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firing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condition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interior quality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pets allowed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rooms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energy efficiency class</a:t>
            </a:r>
          </a:p>
        </p:txBody>
      </p:sp>
      <p:pic>
        <p:nvPicPr>
          <p:cNvPr id="4" name="Grafik 3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5B1CE3B7-85E2-F55A-5556-5FC49007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677884" y="1491328"/>
            <a:ext cx="7380885" cy="56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0E1BE51-A8F2-EFF4-18C4-DBA6CC32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34" y="755780"/>
            <a:ext cx="4380319" cy="61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B520568-2E55-44F7-59F8-3BD89318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" y="623455"/>
            <a:ext cx="4475305" cy="6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3233651" y="410547"/>
            <a:ext cx="5735781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D551D4-AE23-CB41-3624-659C1590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88" y="3180487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0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289416"/>
            <a:ext cx="11402568" cy="822815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000000"/>
                </a:solidFill>
                <a:latin typeface="Nueva Std" panose="020B0503070504090203" pitchFamily="34" charset="0"/>
              </a:rPr>
              <a:t>Where rents are rising faster than wages</a:t>
            </a:r>
            <a:endParaRPr lang="de-DE" sz="49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pic>
        <p:nvPicPr>
          <p:cNvPr id="1026" name="Picture 2" descr="Infografik: Wo Mieten stärker steigen als die Löhne | Statista">
            <a:extLst>
              <a:ext uri="{FF2B5EF4-FFF2-40B4-BE49-F238E27FC236}">
                <a16:creationId xmlns:a16="http://schemas.microsoft.com/office/drawing/2014/main" id="{2F3A92BA-D343-9679-77F4-5AA9D986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39" y="1112231"/>
            <a:ext cx="5599922" cy="55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1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250"/>
            <a:ext cx="4809814" cy="28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C83CB9F-7912-E9DA-C501-5E2E3305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896103"/>
            <a:ext cx="7358743" cy="59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3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5B923A3-9264-5743-7770-B6523B92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112231"/>
            <a:ext cx="8658808" cy="56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2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0525687-017B-D68F-B761-74532C3F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05" y="986928"/>
            <a:ext cx="4764638" cy="587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7C86E647-5CCF-7053-36B6-18CB4963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" y="986928"/>
            <a:ext cx="4775305" cy="58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09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>
            <a:extLst>
              <a:ext uri="{FF2B5EF4-FFF2-40B4-BE49-F238E27FC236}">
                <a16:creationId xmlns:a16="http://schemas.microsoft.com/office/drawing/2014/main" id="{F1087854-C6D7-C240-7E78-599D9BA7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9" y="0"/>
            <a:ext cx="4827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74B6AC66-68FF-A247-B347-F5D5D246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0"/>
            <a:ext cx="487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5001208" y="410547"/>
            <a:ext cx="211804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9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1A7653-3C2D-BAD2-89DD-75BC9FE0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" y="994857"/>
            <a:ext cx="6011343" cy="58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0D798F5-A111-1C99-B115-33A8DF64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8" y="994857"/>
            <a:ext cx="6033262" cy="5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86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ED0F156-1F78-A9D3-4B58-058AD3F0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3" y="1169702"/>
            <a:ext cx="10727774" cy="56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581DC53-AFB1-6693-DE3C-9BAFA23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50" y="1038095"/>
            <a:ext cx="7534890" cy="58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1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9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3D6D9-3668-75C0-0118-02C49F2C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74" y="951181"/>
            <a:ext cx="8558051" cy="59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1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554846F-2ECE-56CC-5C5E-B4CD9AA6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4" y="1068498"/>
            <a:ext cx="3465350" cy="30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BDD26026-2F75-D322-E320-4F2D63F5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90" y="4126010"/>
            <a:ext cx="3141090" cy="27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0FF4F4C5-1132-6A37-B301-EE741504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58" y="1068498"/>
            <a:ext cx="3605483" cy="30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D18454C4-5ADB-A636-2B57-9B3548D8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1" y="942295"/>
            <a:ext cx="3605455" cy="31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3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What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I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done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7D7DF40-20B4-E728-CD27-4158EEFF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6908"/>
              </p:ext>
            </p:extLst>
          </p:nvPr>
        </p:nvGraphicFramePr>
        <p:xfrm>
          <a:off x="1181100" y="1009650"/>
          <a:ext cx="10829925" cy="570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9925">
                  <a:extLst>
                    <a:ext uri="{9D8B030D-6E8A-4147-A177-3AD203B41FA5}">
                      <a16:colId xmlns:a16="http://schemas.microsoft.com/office/drawing/2014/main" val="189943914"/>
                    </a:ext>
                  </a:extLst>
                </a:gridCol>
              </a:tblGrid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01 Overview.ipynb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990368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02 Data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cleaning.ipynb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408598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03 Data Analysis.ipynb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687633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04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Berlin.ipynb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553541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05 Search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App.ipynb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139741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06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Scaping.ipynb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678969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07 Models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938776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08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Models_cat.ipynb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1398874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09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Clusters.ipynb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503307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10 more Models 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4930047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11 Text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Analysis.ipynb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4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62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80C0B9-2052-2D9F-6204-635EF5B8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23" y="979060"/>
            <a:ext cx="7464781" cy="5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3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4AC8A5E-8CBB-30BD-A5B2-AF95DB9D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7" y="1015191"/>
            <a:ext cx="9409387" cy="58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8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BC6C5A-1A27-88E8-46D6-65F416E3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19175"/>
            <a:ext cx="11353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25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BBBD61-F8EE-7C85-E491-FB387D9F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895350"/>
            <a:ext cx="114109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0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23B5C-B746-8660-C8D2-13A4FA12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2" y="1272684"/>
            <a:ext cx="25050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Source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41EFC3-0CDC-109B-F056-16A27AE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265044"/>
            <a:ext cx="11930255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4B0A80-6B73-E159-7B5F-78FE1E9A6DD2}"/>
              </a:ext>
            </a:extLst>
          </p:cNvPr>
          <p:cNvSpPr/>
          <p:nvPr/>
        </p:nvSpPr>
        <p:spPr>
          <a:xfrm>
            <a:off x="602673" y="4930956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6CD252B-0A0F-EF0F-2D91-DFCB6AB8B96A}"/>
              </a:ext>
            </a:extLst>
          </p:cNvPr>
          <p:cNvSpPr/>
          <p:nvPr/>
        </p:nvSpPr>
        <p:spPr>
          <a:xfrm>
            <a:off x="602673" y="5498868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6E3EC7-EB1A-25AC-2BB3-A3FBBB7876D7}"/>
              </a:ext>
            </a:extLst>
          </p:cNvPr>
          <p:cNvSpPr/>
          <p:nvPr/>
        </p:nvSpPr>
        <p:spPr>
          <a:xfrm>
            <a:off x="9691254" y="6301047"/>
            <a:ext cx="2345236" cy="55694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7004D2E-326E-4F6A-294D-6DED4BD337E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040775" y="5128953"/>
            <a:ext cx="7650479" cy="145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CE477BE-2C27-CC21-58E9-DBAC1A3357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040775" y="5702530"/>
            <a:ext cx="7650479" cy="8769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5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EB849A-C12E-97FB-C152-79C8C45C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59" y="947626"/>
            <a:ext cx="7343192" cy="59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8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94135-E4D6-2A4E-63A9-9806D733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84" y="870124"/>
            <a:ext cx="8346231" cy="60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DCFE8A-E029-6389-F5EB-497F7BD4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02" y="1290141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Fisch, Weichflosser enthält.&#10;&#10;Automatisch generierte Beschreibung">
            <a:extLst>
              <a:ext uri="{FF2B5EF4-FFF2-40B4-BE49-F238E27FC236}">
                <a16:creationId xmlns:a16="http://schemas.microsoft.com/office/drawing/2014/main" id="{28EE42B7-DC3A-8AC5-EFCD-4C9613B80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9586" y="2857390"/>
            <a:ext cx="971161" cy="385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40AC24-FFF9-E33F-76E9-0BB78B2E3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50" y="2833959"/>
            <a:ext cx="375804" cy="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E0AB0E-9C85-5EDF-D039-D80B776C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0" y="970383"/>
            <a:ext cx="7799450" cy="51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54E27A3-A0B7-BDDA-6CD4-E4AB59C7D1B3}"/>
              </a:ext>
            </a:extLst>
          </p:cNvPr>
          <p:cNvSpPr txBox="1">
            <a:spLocks/>
          </p:cNvSpPr>
          <p:nvPr/>
        </p:nvSpPr>
        <p:spPr>
          <a:xfrm>
            <a:off x="3847322" y="263613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2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5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Microsoft Office PowerPoint</Application>
  <PresentationFormat>Breitbild</PresentationFormat>
  <Paragraphs>169</Paragraphs>
  <Slides>35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Congenial Black</vt:lpstr>
      <vt:lpstr>Courier New</vt:lpstr>
      <vt:lpstr>Helvetica Neue</vt:lpstr>
      <vt:lpstr>Nueva Std</vt:lpstr>
      <vt:lpstr>Roboto</vt:lpstr>
      <vt:lpstr>Office</vt:lpstr>
      <vt:lpstr>Apartment rental offers in Germany</vt:lpstr>
      <vt:lpstr>Where rents are rising faster than wages</vt:lpstr>
      <vt:lpstr>What I have done…</vt:lpstr>
      <vt:lpstr>Data Source</vt:lpstr>
      <vt:lpstr>Dataset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Models</vt:lpstr>
      <vt:lpstr>Models</vt:lpstr>
      <vt:lpstr>Search App</vt:lpstr>
      <vt:lpstr>PowerPoint-Präsentation</vt:lpstr>
      <vt:lpstr>Additional content…</vt:lpstr>
      <vt:lpstr>Conclusion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</dc:title>
  <dc:creator>Benjamin Borrmann</dc:creator>
  <cp:lastModifiedBy>Benjamin Borrmann</cp:lastModifiedBy>
  <cp:revision>9</cp:revision>
  <cp:lastPrinted>2023-04-23T18:25:45Z</cp:lastPrinted>
  <dcterms:created xsi:type="dcterms:W3CDTF">2023-04-19T18:55:37Z</dcterms:created>
  <dcterms:modified xsi:type="dcterms:W3CDTF">2023-04-23T18:31:44Z</dcterms:modified>
</cp:coreProperties>
</file>